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76" r:id="rId5"/>
    <p:sldId id="259" r:id="rId6"/>
    <p:sldId id="260" r:id="rId7"/>
    <p:sldId id="261" r:id="rId8"/>
    <p:sldId id="262" r:id="rId9"/>
    <p:sldId id="263" r:id="rId10"/>
    <p:sldId id="264" r:id="rId11"/>
    <p:sldId id="265" r:id="rId12"/>
    <p:sldId id="269" r:id="rId13"/>
    <p:sldId id="275" r:id="rId14"/>
    <p:sldId id="271" r:id="rId15"/>
    <p:sldId id="270" r:id="rId16"/>
    <p:sldId id="272" r:id="rId17"/>
    <p:sldId id="273" r:id="rId18"/>
    <p:sldId id="266" r:id="rId19"/>
    <p:sldId id="268"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jpeg>
</file>

<file path=ppt/media/image10.png>
</file>

<file path=ppt/media/image11.png>
</file>

<file path=ppt/media/image12.jpg>
</file>

<file path=ppt/media/image13.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79466862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01415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4478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0801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121556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65322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42437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71667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822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37683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270654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797413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85856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20371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0915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507958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238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827CD6-9C6C-4C06-A04D-1E642497B60F}" type="datetimeFigureOut">
              <a:rPr lang="en-GB" smtClean="0"/>
              <a:t>11/12/2018</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284680922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normAutofit lnSpcReduction="10000"/>
          </a:bodyPr>
          <a:lstStyle/>
          <a:p>
            <a:r>
              <a:rPr lang="en-GB" sz="2800" dirty="0"/>
              <a:t>12V4A power supply,  3Ω 30W heater and n-type MOSFET</a:t>
            </a:r>
          </a:p>
          <a:p>
            <a:r>
              <a:rPr lang="en-GB" sz="2800" dirty="0"/>
              <a:t>PWM used to control the power through the heater</a:t>
            </a:r>
          </a:p>
          <a:p>
            <a:r>
              <a:rPr lang="en-GB" sz="2800" dirty="0"/>
              <a:t>MOSFET Gate/Drain/Source</a:t>
            </a:r>
          </a:p>
          <a:p>
            <a:r>
              <a:rPr lang="en-GB" sz="2800" dirty="0"/>
              <a:t>Diode used for protection</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49026135"/>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 /</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Difference in Values</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Ammeter reading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0.46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dirty="0">
                          <a:effectLst/>
                        </a:rPr>
                        <a:t>37.86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0.14</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dirty="0">
                          <a:effectLst/>
                        </a:rPr>
                        <a:t>Thus we decided to stop 0.4C before the set value.</a:t>
                      </a:r>
                      <a:endParaRPr lang="en-GB" sz="20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78280" y="931627"/>
            <a:ext cx="4435095" cy="6278642"/>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Specification required us to keep temperature between 25 – 35 °C </a:t>
            </a:r>
            <a:r>
              <a:rPr lang="en-US" sz="2400" dirty="0"/>
              <a:t>to within </a:t>
            </a:r>
            <a:r>
              <a:rPr lang="en-US" sz="2400" dirty="0">
                <a:sym typeface="Symbol" charset="2"/>
              </a:rPr>
              <a:t></a:t>
            </a:r>
            <a:r>
              <a:rPr lang="en-US" sz="2400" dirty="0"/>
              <a:t>0.5</a:t>
            </a:r>
            <a:r>
              <a:rPr lang="en-US" sz="2400" dirty="0">
                <a:sym typeface="Symbol" charset="2"/>
              </a:rPr>
              <a:t></a:t>
            </a:r>
            <a:r>
              <a:rPr lang="en-US" sz="2400" dirty="0"/>
              <a:t>C of the set point</a:t>
            </a:r>
            <a:endParaRPr lang="en-GB" sz="2400" dirty="0"/>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B5-80C9-4CAD-9DE5-5CF9FDAFF623}"/>
              </a:ext>
            </a:extLst>
          </p:cNvPr>
          <p:cNvSpPr>
            <a:spLocks noGrp="1"/>
          </p:cNvSpPr>
          <p:nvPr>
            <p:ph type="title"/>
          </p:nvPr>
        </p:nvSpPr>
        <p:spPr>
          <a:xfrm>
            <a:off x="838200" y="312873"/>
            <a:ext cx="10515600" cy="1325563"/>
          </a:xfrm>
        </p:spPr>
        <p:txBody>
          <a:bodyPr/>
          <a:lstStyle/>
          <a:p>
            <a:r>
              <a:rPr lang="en-US" dirty="0"/>
              <a:t>PH System- The pH probe</a:t>
            </a:r>
          </a:p>
        </p:txBody>
      </p:sp>
      <p:pic>
        <p:nvPicPr>
          <p:cNvPr id="7" name="Picture 6">
            <a:extLst>
              <a:ext uri="{FF2B5EF4-FFF2-40B4-BE49-F238E27FC236}">
                <a16:creationId xmlns:a16="http://schemas.microsoft.com/office/drawing/2014/main" id="{12EB0087-23E5-4DE6-A932-418E2CFCB3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
        <p:nvSpPr>
          <p:cNvPr id="4" name="Content Placeholder 2">
            <a:extLst>
              <a:ext uri="{FF2B5EF4-FFF2-40B4-BE49-F238E27FC236}">
                <a16:creationId xmlns:a16="http://schemas.microsoft.com/office/drawing/2014/main" id="{3C8B6896-45DB-4423-94E2-EDFB088B9400}"/>
              </a:ext>
            </a:extLst>
          </p:cNvPr>
          <p:cNvSpPr>
            <a:spLocks noGrp="1"/>
          </p:cNvSpPr>
          <p:nvPr>
            <p:ph idx="1"/>
          </p:nvPr>
        </p:nvSpPr>
        <p:spPr>
          <a:xfrm>
            <a:off x="5355475" y="1846309"/>
            <a:ext cx="6036425" cy="4351338"/>
          </a:xfrm>
        </p:spPr>
        <p:txBody>
          <a:bodyPr>
            <a:normAutofit/>
          </a:bodyPr>
          <a:lstStyle/>
          <a:p>
            <a:r>
              <a:rPr lang="en-GB" sz="2000" dirty="0"/>
              <a:t>pH probe was used to detect the pH level of the solution.</a:t>
            </a:r>
          </a:p>
          <a:p>
            <a:r>
              <a:rPr lang="en-GB" sz="2000" dirty="0"/>
              <a:t>The probe produced different voltages depending on the pH</a:t>
            </a:r>
          </a:p>
          <a:p>
            <a:r>
              <a:rPr lang="en-GB" sz="2000" dirty="0"/>
              <a:t>A pH of 0 produced +414 mV, a pH of 7 produced 0 V, and a pH of 14 produced -414 mV.</a:t>
            </a:r>
          </a:p>
          <a:p>
            <a:r>
              <a:rPr lang="en-GB" sz="2000" dirty="0"/>
              <a:t>However, the Arduino is unable to read negative voltages.</a:t>
            </a:r>
          </a:p>
          <a:p>
            <a:r>
              <a:rPr lang="en-GB" sz="2000" dirty="0"/>
              <a:t>Arduino’s voltage range is 0 to 5V.</a:t>
            </a:r>
          </a:p>
          <a:p>
            <a:r>
              <a:rPr lang="en-GB" sz="2000" dirty="0"/>
              <a:t>Specification stated that we should be able to sense pH in a range of 3-7 and maintain an optimum of 5.</a:t>
            </a:r>
          </a:p>
          <a:p>
            <a:endParaRPr lang="en-GB" dirty="0"/>
          </a:p>
        </p:txBody>
      </p:sp>
    </p:spTree>
    <p:extLst>
      <p:ext uri="{BB962C8B-B14F-4D97-AF65-F5344CB8AC3E}">
        <p14:creationId xmlns:p14="http://schemas.microsoft.com/office/powerpoint/2010/main" val="1360071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4B98D-4B0B-48D3-9861-C8F5E2082ED7}"/>
              </a:ext>
            </a:extLst>
          </p:cNvPr>
          <p:cNvSpPr>
            <a:spLocks noGrp="1"/>
          </p:cNvSpPr>
          <p:nvPr>
            <p:ph type="title"/>
          </p:nvPr>
        </p:nvSpPr>
        <p:spPr/>
        <p:txBody>
          <a:bodyPr/>
          <a:lstStyle/>
          <a:p>
            <a:r>
              <a:rPr lang="en-US" dirty="0"/>
              <a:t>pH system- pH Probe circuit</a:t>
            </a:r>
            <a:endParaRPr lang="en-GB" dirty="0"/>
          </a:p>
        </p:txBody>
      </p:sp>
      <p:sp>
        <p:nvSpPr>
          <p:cNvPr id="4" name="Content Placeholder 9">
            <a:extLst>
              <a:ext uri="{FF2B5EF4-FFF2-40B4-BE49-F238E27FC236}">
                <a16:creationId xmlns:a16="http://schemas.microsoft.com/office/drawing/2014/main" id="{EEB69924-B52E-489E-B842-4D8A10C45136}"/>
              </a:ext>
            </a:extLst>
          </p:cNvPr>
          <p:cNvSpPr txBox="1">
            <a:spLocks/>
          </p:cNvSpPr>
          <p:nvPr/>
        </p:nvSpPr>
        <p:spPr>
          <a:xfrm>
            <a:off x="838200" y="1825625"/>
            <a:ext cx="5530119" cy="4351338"/>
          </a:xfrm>
          <a:prstGeom prst="rect">
            <a:avLst/>
          </a:prstGeom>
        </p:spPr>
        <p:txBody>
          <a:bodyPr vert="horz" lIns="91440" tIns="45720" rIns="91440" bIns="45720" rtlCol="0" anchor="ctr">
            <a:normAutofit fontScale="92500" lnSpcReduction="2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endParaRPr lang="en-GB" sz="2000"/>
          </a:p>
          <a:p>
            <a:r>
              <a:rPr lang="en-GB" sz="2000"/>
              <a:t>The circuit on the left of the probe adds an offset of 455 mV to the voltage of the pH probe, so its range now becomes 41mV to 869mV, which is readable by the Arduino.</a:t>
            </a:r>
          </a:p>
          <a:p>
            <a:endParaRPr lang="en-GB" sz="2000"/>
          </a:p>
          <a:p>
            <a:r>
              <a:rPr lang="en-GB" sz="2000"/>
              <a:t>However, due to how little the voltage changes when the pH varies, it is difficult to sense small changes in pH if reading directly from the probe.</a:t>
            </a:r>
          </a:p>
          <a:p>
            <a:pPr marL="0" indent="0">
              <a:buFont typeface="Arial"/>
              <a:buNone/>
            </a:pPr>
            <a:endParaRPr lang="en-GB" sz="2000"/>
          </a:p>
          <a:p>
            <a:r>
              <a:rPr lang="en-GB" sz="2000"/>
              <a:t>Thus, the circuit on the right of the probe amplifies the output voltage range to 0.23V - 4.95V. This makes it more sensitive, as minor changes in pH can more readily be seen by the Arduino.</a:t>
            </a:r>
            <a:endParaRPr lang="en-GB" sz="2000" dirty="0"/>
          </a:p>
        </p:txBody>
      </p:sp>
      <p:pic>
        <p:nvPicPr>
          <p:cNvPr id="5" name="Picture 4">
            <a:extLst>
              <a:ext uri="{FF2B5EF4-FFF2-40B4-BE49-F238E27FC236}">
                <a16:creationId xmlns:a16="http://schemas.microsoft.com/office/drawing/2014/main" id="{F2E00A0D-75C6-491D-9973-721DD69F8B7F}"/>
              </a:ext>
            </a:extLst>
          </p:cNvPr>
          <p:cNvPicPr>
            <a:picLocks noChangeAspect="1"/>
          </p:cNvPicPr>
          <p:nvPr/>
        </p:nvPicPr>
        <p:blipFill rotWithShape="1">
          <a:blip r:embed="rId2"/>
          <a:srcRect r="1942"/>
          <a:stretch/>
        </p:blipFill>
        <p:spPr>
          <a:xfrm>
            <a:off x="6468071" y="1825625"/>
            <a:ext cx="5300134" cy="4191362"/>
          </a:xfrm>
          <a:prstGeom prst="rect">
            <a:avLst/>
          </a:prstGeom>
        </p:spPr>
      </p:pic>
    </p:spTree>
    <p:extLst>
      <p:ext uri="{BB962C8B-B14F-4D97-AF65-F5344CB8AC3E}">
        <p14:creationId xmlns:p14="http://schemas.microsoft.com/office/powerpoint/2010/main" val="332940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DB7268C-222D-46E9-98A5-50F4326D695D}"/>
              </a:ext>
            </a:extLst>
          </p:cNvPr>
          <p:cNvSpPr>
            <a:spLocks noGrp="1"/>
          </p:cNvSpPr>
          <p:nvPr>
            <p:ph type="title"/>
          </p:nvPr>
        </p:nvSpPr>
        <p:spPr>
          <a:xfrm>
            <a:off x="838200" y="312873"/>
            <a:ext cx="10515600" cy="1325563"/>
          </a:xfrm>
        </p:spPr>
        <p:txBody>
          <a:bodyPr/>
          <a:lstStyle/>
          <a:p>
            <a:r>
              <a:rPr lang="en-US" dirty="0"/>
              <a:t>pH system- Finding out the pH value</a:t>
            </a:r>
          </a:p>
        </p:txBody>
      </p:sp>
      <p:pic>
        <p:nvPicPr>
          <p:cNvPr id="8" name="Picture 7">
            <a:extLst>
              <a:ext uri="{FF2B5EF4-FFF2-40B4-BE49-F238E27FC236}">
                <a16:creationId xmlns:a16="http://schemas.microsoft.com/office/drawing/2014/main" id="{91B81F21-5EE1-4135-AAF7-2941A0CD4D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mc:AlternateContent xmlns:mc="http://schemas.openxmlformats.org/markup-compatibility/2006">
        <mc:Choice xmlns:a14="http://schemas.microsoft.com/office/drawing/2010/main" Requires="a14">
          <p:sp>
            <p:nvSpPr>
              <p:cNvPr id="10" name="Content Placeholder 11">
                <a:extLst>
                  <a:ext uri="{FF2B5EF4-FFF2-40B4-BE49-F238E27FC236}">
                    <a16:creationId xmlns:a16="http://schemas.microsoft.com/office/drawing/2014/main" id="{039B693A-6B2C-4C29-8616-D5820DA520CF}"/>
                  </a:ext>
                </a:extLst>
              </p:cNvPr>
              <p:cNvSpPr>
                <a:spLocks noGrp="1"/>
              </p:cNvSpPr>
              <p:nvPr>
                <p:ph idx="1"/>
              </p:nvPr>
            </p:nvSpPr>
            <p:spPr>
              <a:xfrm>
                <a:off x="4968241" y="1863818"/>
                <a:ext cx="6385559" cy="4351338"/>
              </a:xfrm>
            </p:spPr>
            <p:txBody>
              <a:bodyPr>
                <a:noAutofit/>
              </a:bodyPr>
              <a:lstStyle/>
              <a:p>
                <a:r>
                  <a:rPr lang="en-US" sz="1600" dirty="0"/>
                  <a:t>Read the voltage, V, of the Circuit</a:t>
                </a:r>
              </a:p>
              <a:p>
                <a:r>
                  <a:rPr lang="en-US" sz="1600" dirty="0"/>
                  <a:t>Calculate the voltage across the probe using:</a:t>
                </a:r>
              </a:p>
              <a:p>
                <a:pPr marL="0" indent="0">
                  <a:buNone/>
                </a:pPr>
                <a:r>
                  <a:rPr lang="en-US" sz="1600" dirty="0"/>
                  <a:t>	 </a:t>
                </a:r>
                <a14:m>
                  <m:oMath xmlns:m="http://schemas.openxmlformats.org/officeDocument/2006/math">
                    <m:r>
                      <a:rPr lang="en-GB" sz="1600" b="0" i="1" smtClean="0">
                        <a:latin typeface="Cambria Math" panose="02040503050406030204" pitchFamily="18" charset="0"/>
                      </a:rPr>
                      <m:t>𝑉</m:t>
                    </m:r>
                    <m:r>
                      <a:rPr lang="en-GB" sz="1600" b="0" i="1" baseline="-25000" smtClean="0">
                        <a:latin typeface="Cambria Math" panose="02040503050406030204" pitchFamily="18" charset="0"/>
                      </a:rPr>
                      <m:t>𝑝𝑟𝑜𝑏𝑒</m:t>
                    </m:r>
                    <m:r>
                      <a:rPr lang="en-GB" sz="1600" b="0" i="1" smtClean="0">
                        <a:latin typeface="Cambria Math" panose="02040503050406030204" pitchFamily="18" charset="0"/>
                      </a:rPr>
                      <m:t>=</m:t>
                    </m:r>
                    <m:f>
                      <m:fPr>
                        <m:ctrlPr>
                          <a:rPr lang="en-GB" sz="1600" b="0" i="1" smtClean="0">
                            <a:latin typeface="Cambria Math" panose="02040503050406030204" pitchFamily="18" charset="0"/>
                          </a:rPr>
                        </m:ctrlPr>
                      </m:fPr>
                      <m:num>
                        <m:r>
                          <a:rPr lang="en-GB" sz="1600" b="0" i="1" smtClean="0">
                            <a:latin typeface="Cambria Math" panose="02040503050406030204" pitchFamily="18" charset="0"/>
                          </a:rPr>
                          <m:t>𝑉</m:t>
                        </m:r>
                      </m:num>
                      <m:den>
                        <m:r>
                          <a:rPr lang="en-GB" sz="1600" b="0" i="1" smtClean="0">
                            <a:latin typeface="Cambria Math" panose="02040503050406030204" pitchFamily="18" charset="0"/>
                          </a:rPr>
                          <m:t>𝐺𝑎𝑖𝑛</m:t>
                        </m:r>
                      </m:den>
                    </m:f>
                    <m:r>
                      <a:rPr lang="en-GB" sz="1600" b="0" i="1" smtClean="0">
                        <a:latin typeface="Cambria Math" panose="02040503050406030204" pitchFamily="18" charset="0"/>
                      </a:rPr>
                      <m:t>−</m:t>
                    </m:r>
                    <m:r>
                      <a:rPr lang="en-GB" sz="1600" b="0" i="1" smtClean="0">
                        <a:latin typeface="Cambria Math" panose="02040503050406030204" pitchFamily="18" charset="0"/>
                      </a:rPr>
                      <m:t>𝑜𝑓𝑓𝑠𝑒𝑡</m:t>
                    </m:r>
                  </m:oMath>
                </a14:m>
                <a:endParaRPr lang="en-US" sz="1600" dirty="0"/>
              </a:p>
              <a:p>
                <a:r>
                  <a:rPr lang="en-US" sz="1600" dirty="0"/>
                  <a:t>Read temperature</a:t>
                </a:r>
              </a:p>
              <a:p>
                <a:r>
                  <a:rPr lang="en-US" sz="1600" dirty="0"/>
                  <a:t>Calculate the pH using:</a:t>
                </a:r>
              </a:p>
              <a:p>
                <a:pPr marL="0" indent="0">
                  <a:buNone/>
                </a:pPr>
                <a:r>
                  <a:rPr lang="en-US" sz="1600" dirty="0"/>
                  <a:t>	</a:t>
                </a:r>
                <a14:m>
                  <m:oMath xmlns:m="http://schemas.openxmlformats.org/officeDocument/2006/math">
                    <m:r>
                      <a:rPr lang="en-GB" sz="1600" b="0" i="1" smtClean="0">
                        <a:latin typeface="Cambria Math" panose="02040503050406030204" pitchFamily="18" charset="0"/>
                      </a:rPr>
                      <m:t>𝑝𝐻</m:t>
                    </m:r>
                    <m:r>
                      <a:rPr lang="en-US" sz="1600" i="1" smtClean="0">
                        <a:latin typeface="Cambria Math" panose="02040503050406030204" pitchFamily="18" charset="0"/>
                      </a:rPr>
                      <m:t>=</m:t>
                    </m:r>
                    <m:r>
                      <a:rPr lang="en-US" sz="1600" b="0" i="1" smtClean="0">
                        <a:latin typeface="Cambria Math" panose="02040503050406030204" pitchFamily="18" charset="0"/>
                      </a:rPr>
                      <m:t>𝑝𝐻</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𝑆</m:t>
                        </m:r>
                      </m:e>
                    </m:d>
                    <m:r>
                      <a:rPr lang="en-US" sz="1600" b="0" i="1" smtClean="0">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m:t>
                        </m:r>
                        <m:r>
                          <a:rPr lang="en-GB" sz="1600" b="0" i="1" smtClean="0">
                            <a:latin typeface="Cambria Math" panose="02040503050406030204" pitchFamily="18" charset="0"/>
                          </a:rPr>
                          <m:t>𝑉</m:t>
                        </m:r>
                        <m:r>
                          <a:rPr lang="en-GB" sz="1600" b="0" i="1" baseline="-25000" smtClean="0">
                            <a:latin typeface="Cambria Math" panose="02040503050406030204" pitchFamily="18" charset="0"/>
                          </a:rPr>
                          <m:t>𝑝𝑟𝑜𝑏𝑒</m:t>
                        </m:r>
                        <m:r>
                          <a:rPr lang="en-US" sz="1600" i="1">
                            <a:latin typeface="Cambria Math" panose="02040503050406030204" pitchFamily="18" charset="0"/>
                          </a:rPr>
                          <m:t>∗</m:t>
                        </m:r>
                        <m:r>
                          <a:rPr lang="en-US" sz="1600" i="1">
                            <a:latin typeface="Cambria Math" panose="02040503050406030204" pitchFamily="18" charset="0"/>
                          </a:rPr>
                          <m:t>𝐹</m:t>
                        </m:r>
                      </m:num>
                      <m:den>
                        <m:r>
                          <a:rPr lang="en-US" sz="1600" i="1">
                            <a:latin typeface="Cambria Math" panose="02040503050406030204" pitchFamily="18" charset="0"/>
                          </a:rPr>
                          <m:t>𝑅</m:t>
                        </m:r>
                        <m:r>
                          <a:rPr lang="en-US" sz="1600" i="1" dirty="0">
                            <a:latin typeface="Cambria Math" panose="02040503050406030204" pitchFamily="18" charset="0"/>
                          </a:rPr>
                          <m:t>∗</m:t>
                        </m:r>
                        <m:r>
                          <a:rPr lang="en-US" sz="1600" i="1">
                            <a:latin typeface="Cambria Math" panose="02040503050406030204" pitchFamily="18" charset="0"/>
                          </a:rPr>
                          <m:t>𝑡</m:t>
                        </m:r>
                        <m:r>
                          <a:rPr lang="en-US" sz="1600" b="0" i="1" dirty="0" smtClean="0">
                            <a:latin typeface="Cambria Math" panose="02040503050406030204" pitchFamily="18" charset="0"/>
                          </a:rPr>
                          <m:t>∗</m:t>
                        </m:r>
                        <m:r>
                          <a:rPr lang="en-US" sz="1600" b="0" i="1" dirty="0" smtClean="0">
                            <a:latin typeface="Cambria Math" panose="02040503050406030204" pitchFamily="18" charset="0"/>
                          </a:rPr>
                          <m:t>𝑙𝑛</m:t>
                        </m:r>
                        <m:r>
                          <a:rPr lang="en-US" sz="1600" b="0" i="1" dirty="0" smtClean="0">
                            <a:latin typeface="Cambria Math" panose="02040503050406030204" pitchFamily="18" charset="0"/>
                          </a:rPr>
                          <m:t>10</m:t>
                        </m:r>
                      </m:den>
                    </m:f>
                  </m:oMath>
                </a14:m>
                <a:endParaRPr lang="en-US" sz="1600" i="1" dirty="0">
                  <a:latin typeface="Cambria Math" panose="02040503050406030204" pitchFamily="18" charset="0"/>
                </a:endParaRPr>
              </a:p>
              <a:p>
                <a:pPr marL="457200" lvl="1" indent="0">
                  <a:buNone/>
                </a:pPr>
                <a:r>
                  <a:rPr lang="en-US" dirty="0"/>
                  <a:t>Where:</a:t>
                </a:r>
              </a:p>
              <a:p>
                <a:pPr marL="457200" lvl="1" indent="0">
                  <a:buNone/>
                </a:pPr>
                <a:r>
                  <a:rPr lang="en-US" dirty="0"/>
                  <a:t>	pH(S)=7, i.e. the pH of a standard solution</a:t>
                </a:r>
              </a:p>
              <a:p>
                <a:pPr marL="457200" lvl="1" indent="0">
                  <a:buNone/>
                </a:pPr>
                <a:r>
                  <a:rPr lang="en-US" dirty="0"/>
                  <a:t>	voltage= (current voltage) / gain - offset</a:t>
                </a:r>
              </a:p>
              <a:p>
                <a:pPr marL="457200" lvl="1" indent="0">
                  <a:buNone/>
                </a:pPr>
                <a:r>
                  <a:rPr lang="en-US" dirty="0"/>
                  <a:t>	F=96485.309 (Faraday constant)</a:t>
                </a:r>
              </a:p>
              <a:p>
                <a:pPr marL="457200" lvl="1" indent="0">
                  <a:buNone/>
                </a:pPr>
                <a:r>
                  <a:rPr lang="en-US" dirty="0"/>
                  <a:t>	R=8.314 J/</a:t>
                </a:r>
                <a:r>
                  <a:rPr lang="en-US" dirty="0" err="1"/>
                  <a:t>mol</a:t>
                </a:r>
                <a:r>
                  <a:rPr lang="en-US" dirty="0"/>
                  <a:t> (Ideal Gas constant)</a:t>
                </a:r>
              </a:p>
              <a:p>
                <a:pPr marL="457200" lvl="1" indent="0">
                  <a:buNone/>
                </a:pPr>
                <a:r>
                  <a:rPr lang="en-US" dirty="0"/>
                  <a:t>	t is temperature in Kelvin</a:t>
                </a:r>
              </a:p>
              <a:p>
                <a:pPr marL="0" indent="0">
                  <a:buNone/>
                </a:pPr>
                <a:endParaRPr lang="en-US" sz="1600" dirty="0"/>
              </a:p>
            </p:txBody>
          </p:sp>
        </mc:Choice>
        <mc:Fallback>
          <p:sp>
            <p:nvSpPr>
              <p:cNvPr id="10" name="Content Placeholder 11">
                <a:extLst>
                  <a:ext uri="{FF2B5EF4-FFF2-40B4-BE49-F238E27FC236}">
                    <a16:creationId xmlns:a16="http://schemas.microsoft.com/office/drawing/2014/main" id="{039B693A-6B2C-4C29-8616-D5820DA520CF}"/>
                  </a:ext>
                </a:extLst>
              </p:cNvPr>
              <p:cNvSpPr>
                <a:spLocks noGrp="1" noRot="1" noChangeAspect="1" noMove="1" noResize="1" noEditPoints="1" noAdjustHandles="1" noChangeArrowheads="1" noChangeShapeType="1" noTextEdit="1"/>
              </p:cNvSpPr>
              <p:nvPr>
                <p:ph idx="1"/>
              </p:nvPr>
            </p:nvSpPr>
            <p:spPr>
              <a:xfrm>
                <a:off x="4968241" y="1863818"/>
                <a:ext cx="6385559" cy="4351338"/>
              </a:xfrm>
              <a:blipFill>
                <a:blip r:embed="rId3"/>
                <a:stretch>
                  <a:fillRect l="-382" t="-7843" b="-560"/>
                </a:stretch>
              </a:blipFill>
            </p:spPr>
            <p:txBody>
              <a:bodyPr/>
              <a:lstStyle/>
              <a:p>
                <a:r>
                  <a:rPr lang="en-GB">
                    <a:noFill/>
                  </a:rPr>
                  <a:t> </a:t>
                </a:r>
              </a:p>
            </p:txBody>
          </p:sp>
        </mc:Fallback>
      </mc:AlternateContent>
    </p:spTree>
    <p:extLst>
      <p:ext uri="{BB962C8B-B14F-4D97-AF65-F5344CB8AC3E}">
        <p14:creationId xmlns:p14="http://schemas.microsoft.com/office/powerpoint/2010/main" val="3538957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CBF-03DD-4036-B288-7F6E1DC6F91F}"/>
              </a:ext>
            </a:extLst>
          </p:cNvPr>
          <p:cNvSpPr>
            <a:spLocks noGrp="1"/>
          </p:cNvSpPr>
          <p:nvPr>
            <p:ph type="title"/>
          </p:nvPr>
        </p:nvSpPr>
        <p:spPr>
          <a:xfrm>
            <a:off x="838200" y="338999"/>
            <a:ext cx="10515600" cy="1325563"/>
          </a:xfrm>
        </p:spPr>
        <p:txBody>
          <a:bodyPr/>
          <a:lstStyle/>
          <a:p>
            <a:r>
              <a:rPr lang="en-US" dirty="0"/>
              <a:t>pH system – Peristaltic pumps circuit</a:t>
            </a:r>
          </a:p>
        </p:txBody>
      </p:sp>
      <p:pic>
        <p:nvPicPr>
          <p:cNvPr id="8" name="Picture 7">
            <a:extLst>
              <a:ext uri="{FF2B5EF4-FFF2-40B4-BE49-F238E27FC236}">
                <a16:creationId xmlns:a16="http://schemas.microsoft.com/office/drawing/2014/main" id="{A9905DA3-8C7D-457F-AFBC-01A53A368956}"/>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369202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9660BA-BC8B-4C3D-BCEF-6B3BE33B8F47}"/>
              </a:ext>
            </a:extLst>
          </p:cNvPr>
          <p:cNvSpPr>
            <a:spLocks noGrp="1"/>
          </p:cNvSpPr>
          <p:nvPr>
            <p:ph type="title"/>
          </p:nvPr>
        </p:nvSpPr>
        <p:spPr>
          <a:xfrm>
            <a:off x="838200" y="338999"/>
            <a:ext cx="10515600" cy="1325563"/>
          </a:xfrm>
        </p:spPr>
        <p:txBody>
          <a:bodyPr/>
          <a:lstStyle/>
          <a:p>
            <a:r>
              <a:rPr lang="en-US" dirty="0"/>
              <a:t>pH system – Turning on the pumps</a:t>
            </a:r>
          </a:p>
        </p:txBody>
      </p:sp>
      <p:sp>
        <p:nvSpPr>
          <p:cNvPr id="5" name="Content Placeholder 2">
            <a:extLst>
              <a:ext uri="{FF2B5EF4-FFF2-40B4-BE49-F238E27FC236}">
                <a16:creationId xmlns:a16="http://schemas.microsoft.com/office/drawing/2014/main" id="{627C86C6-0AE4-4DB2-9675-1EF9C958DAD1}"/>
              </a:ext>
            </a:extLst>
          </p:cNvPr>
          <p:cNvSpPr>
            <a:spLocks noGrp="1"/>
          </p:cNvSpPr>
          <p:nvPr>
            <p:ph idx="1"/>
          </p:nvPr>
        </p:nvSpPr>
        <p:spPr>
          <a:xfrm>
            <a:off x="5197421" y="1975307"/>
            <a:ext cx="6156379" cy="4351338"/>
          </a:xfrm>
        </p:spPr>
        <p:txBody>
          <a:bodyPr/>
          <a:lstStyle/>
          <a:p>
            <a:r>
              <a:rPr lang="en-US" dirty="0"/>
              <a:t>Our ideal pH is between 4.75 and 5.25</a:t>
            </a:r>
          </a:p>
          <a:p>
            <a:r>
              <a:rPr lang="en-US" dirty="0"/>
              <a:t>If our current pH is </a:t>
            </a:r>
            <a:r>
              <a:rPr lang="en-US" u="sng" dirty="0"/>
              <a:t>less than 4.75 </a:t>
            </a:r>
            <a:r>
              <a:rPr lang="en-US" dirty="0"/>
              <a:t>we need to open the pump connected to the </a:t>
            </a:r>
            <a:r>
              <a:rPr lang="en-US" u="sng" dirty="0"/>
              <a:t>basic </a:t>
            </a:r>
            <a:r>
              <a:rPr lang="en-US" dirty="0"/>
              <a:t>solution</a:t>
            </a:r>
          </a:p>
          <a:p>
            <a:r>
              <a:rPr lang="en-US" dirty="0"/>
              <a:t>If our current pH is </a:t>
            </a:r>
            <a:r>
              <a:rPr lang="en-US" u="sng" dirty="0"/>
              <a:t>more than 5.25 </a:t>
            </a:r>
            <a:r>
              <a:rPr lang="en-US" dirty="0"/>
              <a:t>we need to open the pump connected to the </a:t>
            </a:r>
            <a:r>
              <a:rPr lang="en-US" u="sng" dirty="0"/>
              <a:t>acidic</a:t>
            </a:r>
            <a:r>
              <a:rPr lang="en-US" dirty="0"/>
              <a:t> solution</a:t>
            </a:r>
          </a:p>
          <a:p>
            <a:endParaRPr lang="en-US" dirty="0"/>
          </a:p>
        </p:txBody>
      </p:sp>
      <p:pic>
        <p:nvPicPr>
          <p:cNvPr id="6" name="Picture 5">
            <a:extLst>
              <a:ext uri="{FF2B5EF4-FFF2-40B4-BE49-F238E27FC236}">
                <a16:creationId xmlns:a16="http://schemas.microsoft.com/office/drawing/2014/main" id="{7E22D065-9D88-4B01-BC3A-2947BF296C51}"/>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1676493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7C8A-EF56-42C6-A798-FDEC0F883575}"/>
              </a:ext>
            </a:extLst>
          </p:cNvPr>
          <p:cNvSpPr>
            <a:spLocks noGrp="1"/>
          </p:cNvSpPr>
          <p:nvPr>
            <p:ph type="title"/>
          </p:nvPr>
        </p:nvSpPr>
        <p:spPr/>
        <p:txBody>
          <a:bodyPr/>
          <a:lstStyle/>
          <a:p>
            <a:r>
              <a:rPr lang="en-US" dirty="0"/>
              <a:t>pH system – Test and results</a:t>
            </a:r>
          </a:p>
        </p:txBody>
      </p:sp>
      <p:sp>
        <p:nvSpPr>
          <p:cNvPr id="5" name="TextBox 4">
            <a:extLst>
              <a:ext uri="{FF2B5EF4-FFF2-40B4-BE49-F238E27FC236}">
                <a16:creationId xmlns:a16="http://schemas.microsoft.com/office/drawing/2014/main" id="{A3AD025B-4ABB-42A4-9323-17E3DF0BD10E}"/>
              </a:ext>
            </a:extLst>
          </p:cNvPr>
          <p:cNvSpPr txBox="1"/>
          <p:nvPr/>
        </p:nvSpPr>
        <p:spPr>
          <a:xfrm>
            <a:off x="6376668" y="2127393"/>
            <a:ext cx="4977132" cy="923330"/>
          </a:xfrm>
          <a:prstGeom prst="rect">
            <a:avLst/>
          </a:prstGeom>
          <a:noFill/>
        </p:spPr>
        <p:txBody>
          <a:bodyPr wrap="none" rtlCol="0">
            <a:spAutoFit/>
          </a:bodyPr>
          <a:lstStyle/>
          <a:p>
            <a:r>
              <a:rPr lang="en-GB" dirty="0"/>
              <a:t> After these values were obtained,</a:t>
            </a:r>
          </a:p>
          <a:p>
            <a:r>
              <a:rPr lang="en-GB" dirty="0"/>
              <a:t> we investigated what was wrong, and realized that</a:t>
            </a:r>
          </a:p>
          <a:p>
            <a:r>
              <a:rPr lang="en-GB" dirty="0"/>
              <a:t> our pH probe was faulty.</a:t>
            </a:r>
          </a:p>
        </p:txBody>
      </p:sp>
      <p:sp>
        <p:nvSpPr>
          <p:cNvPr id="9" name="TextBox 8">
            <a:extLst>
              <a:ext uri="{FF2B5EF4-FFF2-40B4-BE49-F238E27FC236}">
                <a16:creationId xmlns:a16="http://schemas.microsoft.com/office/drawing/2014/main" id="{41C7BE47-DC3F-4F05-95C6-089F26149DC6}"/>
              </a:ext>
            </a:extLst>
          </p:cNvPr>
          <p:cNvSpPr txBox="1"/>
          <p:nvPr/>
        </p:nvSpPr>
        <p:spPr>
          <a:xfrm>
            <a:off x="6376668" y="4316541"/>
            <a:ext cx="5254259" cy="369332"/>
          </a:xfrm>
          <a:prstGeom prst="rect">
            <a:avLst/>
          </a:prstGeom>
          <a:noFill/>
        </p:spPr>
        <p:txBody>
          <a:bodyPr wrap="none" rtlCol="0">
            <a:spAutoFit/>
          </a:bodyPr>
          <a:lstStyle/>
          <a:p>
            <a:r>
              <a:rPr lang="en-GB" dirty="0"/>
              <a:t>We then replaced the probe and these were observed</a:t>
            </a:r>
          </a:p>
        </p:txBody>
      </p:sp>
      <p:sp>
        <p:nvSpPr>
          <p:cNvPr id="10" name="Content Placeholder 5">
            <a:extLst>
              <a:ext uri="{FF2B5EF4-FFF2-40B4-BE49-F238E27FC236}">
                <a16:creationId xmlns:a16="http://schemas.microsoft.com/office/drawing/2014/main" id="{9909CD70-F523-4031-9226-63A7CD298632}"/>
              </a:ext>
            </a:extLst>
          </p:cNvPr>
          <p:cNvSpPr>
            <a:spLocks noGrp="1"/>
          </p:cNvSpPr>
          <p:nvPr>
            <p:ph idx="1"/>
          </p:nvPr>
        </p:nvSpPr>
        <p:spPr>
          <a:xfrm>
            <a:off x="8508526" y="5951692"/>
            <a:ext cx="3683474" cy="334804"/>
          </a:xfrm>
        </p:spPr>
        <p:txBody>
          <a:bodyPr>
            <a:normAutofit fontScale="85000" lnSpcReduction="20000"/>
          </a:bodyPr>
          <a:lstStyle/>
          <a:p>
            <a:pPr marL="0" indent="0">
              <a:buNone/>
            </a:pPr>
            <a:r>
              <a:rPr lang="en-US" sz="2000" dirty="0"/>
              <a:t>*These tests were performed</a:t>
            </a:r>
            <a:r>
              <a:rPr lang="en-US" sz="2100" dirty="0"/>
              <a:t> at 25</a:t>
            </a:r>
            <a:r>
              <a:rPr lang="en-GB" sz="2100" dirty="0"/>
              <a:t>°</a:t>
            </a:r>
            <a:r>
              <a:rPr lang="en-US" sz="2100" dirty="0"/>
              <a:t>C</a:t>
            </a:r>
          </a:p>
        </p:txBody>
      </p:sp>
      <p:graphicFrame>
        <p:nvGraphicFramePr>
          <p:cNvPr id="12" name="Table 11">
            <a:extLst>
              <a:ext uri="{FF2B5EF4-FFF2-40B4-BE49-F238E27FC236}">
                <a16:creationId xmlns:a16="http://schemas.microsoft.com/office/drawing/2014/main" id="{E2CCFF41-9883-4794-AA77-20143563AA2A}"/>
              </a:ext>
            </a:extLst>
          </p:cNvPr>
          <p:cNvGraphicFramePr>
            <a:graphicFrameLocks noGrp="1"/>
          </p:cNvGraphicFramePr>
          <p:nvPr>
            <p:extLst>
              <p:ext uri="{D42A27DB-BD31-4B8C-83A1-F6EECF244321}">
                <p14:modId xmlns:p14="http://schemas.microsoft.com/office/powerpoint/2010/main" val="3673954037"/>
              </p:ext>
            </p:extLst>
          </p:nvPr>
        </p:nvGraphicFramePr>
        <p:xfrm>
          <a:off x="911636" y="1690688"/>
          <a:ext cx="5330901" cy="4595808"/>
        </p:xfrm>
        <a:graphic>
          <a:graphicData uri="http://schemas.openxmlformats.org/drawingml/2006/table">
            <a:tbl>
              <a:tblPr>
                <a:tableStyleId>{5C22544A-7EE6-4342-B048-85BDC9FD1C3A}</a:tableStyleId>
              </a:tblPr>
              <a:tblGrid>
                <a:gridCol w="2123158">
                  <a:extLst>
                    <a:ext uri="{9D8B030D-6E8A-4147-A177-3AD203B41FA5}">
                      <a16:colId xmlns:a16="http://schemas.microsoft.com/office/drawing/2014/main" val="1912596512"/>
                    </a:ext>
                  </a:extLst>
                </a:gridCol>
                <a:gridCol w="1557492">
                  <a:extLst>
                    <a:ext uri="{9D8B030D-6E8A-4147-A177-3AD203B41FA5}">
                      <a16:colId xmlns:a16="http://schemas.microsoft.com/office/drawing/2014/main" val="3928485803"/>
                    </a:ext>
                  </a:extLst>
                </a:gridCol>
                <a:gridCol w="1650251">
                  <a:extLst>
                    <a:ext uri="{9D8B030D-6E8A-4147-A177-3AD203B41FA5}">
                      <a16:colId xmlns:a16="http://schemas.microsoft.com/office/drawing/2014/main" val="3688702144"/>
                    </a:ext>
                  </a:extLst>
                </a:gridCol>
              </a:tblGrid>
              <a:tr h="328358">
                <a:tc>
                  <a:txBody>
                    <a:bodyPr/>
                    <a:lstStyle/>
                    <a:p>
                      <a:pPr algn="just" fontAlgn="b"/>
                      <a:r>
                        <a:rPr lang="en-GB" sz="1600" b="0" i="0" u="none" strike="noStrike" dirty="0">
                          <a:solidFill>
                            <a:srgbClr val="000000"/>
                          </a:solidFill>
                          <a:effectLst/>
                          <a:latin typeface="Calibri" panose="020F0502020204030204" pitchFamily="34" charset="0"/>
                        </a:rPr>
                        <a:t>Measured pH</a:t>
                      </a:r>
                    </a:p>
                  </a:txBody>
                  <a:tcPr marL="6350" marR="6350" marT="6350"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u="none" strike="noStrike" dirty="0">
                          <a:effectLst/>
                        </a:rPr>
                        <a:t>Actual pH</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u="none" strike="noStrike" dirty="0">
                          <a:effectLst/>
                        </a:rPr>
                        <a:t> Difference</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24540377"/>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15.96</a:t>
                      </a:r>
                    </a:p>
                  </a:txBody>
                  <a:tcPr marL="6350" marR="6350" marT="6350"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4.00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11.96</a:t>
                      </a:r>
                    </a:p>
                  </a:txBody>
                  <a:tcPr marL="6350" marR="6350" marT="6350"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624964219"/>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4.74</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11.23</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66951710"/>
                  </a:ext>
                </a:extLst>
              </a:tr>
              <a:tr h="387950">
                <a:tc>
                  <a:txBody>
                    <a:bodyPr/>
                    <a:lstStyle/>
                    <a:p>
                      <a:pPr algn="just" fontAlgn="b"/>
                      <a:r>
                        <a:rPr lang="en-GB" sz="1600" b="0" i="0" u="none" strike="noStrike" dirty="0">
                          <a:solidFill>
                            <a:srgbClr val="000000"/>
                          </a:solidFill>
                          <a:effectLst/>
                          <a:latin typeface="Calibri" panose="020F0502020204030204" pitchFamily="34" charset="0"/>
                        </a:rPr>
                        <a:t>15.96</a:t>
                      </a:r>
                    </a:p>
                  </a:txBody>
                  <a:tcPr marL="6350" marR="6350" marT="6350" marB="0" anchor="b">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i="0" u="none" strike="noStrike" dirty="0">
                          <a:solidFill>
                            <a:srgbClr val="000000"/>
                          </a:solidFill>
                          <a:effectLst/>
                          <a:latin typeface="Calibri" panose="020F0502020204030204" pitchFamily="34" charset="0"/>
                        </a:rPr>
                        <a:t>8.62</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just" fontAlgn="b"/>
                      <a:r>
                        <a:rPr lang="en-GB" sz="1600" b="0" i="0" u="none" strike="noStrike" dirty="0">
                          <a:solidFill>
                            <a:srgbClr val="000000"/>
                          </a:solidFill>
                          <a:effectLst/>
                          <a:latin typeface="Calibri" panose="020F0502020204030204" pitchFamily="34" charset="0"/>
                        </a:rPr>
                        <a:t>7.34</a:t>
                      </a:r>
                    </a:p>
                  </a:txBody>
                  <a:tcPr marL="6350" marR="6350" marT="6350"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5661951"/>
                  </a:ext>
                </a:extLst>
              </a:tr>
              <a:tr h="387950">
                <a:tc>
                  <a:txBody>
                    <a:bodyPr/>
                    <a:lstStyle/>
                    <a:p>
                      <a:pPr algn="just" fontAlgn="b"/>
                      <a:r>
                        <a:rPr lang="en-GB" sz="1600" b="0" i="0" u="none" strike="noStrike" dirty="0">
                          <a:solidFill>
                            <a:srgbClr val="000000"/>
                          </a:solidFill>
                          <a:effectLst/>
                          <a:latin typeface="Calibri" panose="020F0502020204030204" pitchFamily="34" charset="0"/>
                        </a:rPr>
                        <a:t> 4.50</a:t>
                      </a:r>
                    </a:p>
                  </a:txBody>
                  <a:tcPr marL="6350" marR="6350" marT="6350" marB="0"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 4.00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just" fontAlgn="b"/>
                      <a:r>
                        <a:rPr lang="en-GB" sz="1600" b="0" i="0" u="none" strike="noStrike" dirty="0">
                          <a:solidFill>
                            <a:srgbClr val="000000"/>
                          </a:solidFill>
                          <a:effectLst/>
                          <a:latin typeface="Calibri" panose="020F0502020204030204" pitchFamily="34" charset="0"/>
                        </a:rPr>
                        <a:t>0.50</a:t>
                      </a:r>
                    </a:p>
                  </a:txBody>
                  <a:tcPr marL="6350" marR="6350" marT="6350" marB="0"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787091676"/>
                  </a:ext>
                </a:extLst>
              </a:tr>
              <a:tr h="387950">
                <a:tc>
                  <a:txBody>
                    <a:bodyPr/>
                    <a:lstStyle/>
                    <a:p>
                      <a:pPr algn="just" fontAlgn="b"/>
                      <a:r>
                        <a:rPr lang="en-GB" sz="1600" b="0" i="0" u="none" strike="noStrike" dirty="0">
                          <a:solidFill>
                            <a:srgbClr val="000000"/>
                          </a:solidFill>
                          <a:effectLst/>
                          <a:latin typeface="Calibri" panose="020F0502020204030204" pitchFamily="34" charset="0"/>
                        </a:rPr>
                        <a:t> 4.25</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4.25</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0.00</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754204278"/>
                  </a:ext>
                </a:extLst>
              </a:tr>
              <a:tr h="387950">
                <a:tc>
                  <a:txBody>
                    <a:bodyPr/>
                    <a:lstStyle/>
                    <a:p>
                      <a:pPr algn="just" fontAlgn="b"/>
                      <a:r>
                        <a:rPr lang="en-GB" sz="1600" b="0" i="0" u="none" strike="noStrike" dirty="0">
                          <a:solidFill>
                            <a:srgbClr val="000000"/>
                          </a:solidFill>
                          <a:effectLst/>
                          <a:latin typeface="Calibri" panose="020F0502020204030204" pitchFamily="34" charset="0"/>
                        </a:rPr>
                        <a:t> 8.41</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8.43</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0.02</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870231984"/>
                  </a:ext>
                </a:extLst>
              </a:tr>
              <a:tr h="387950">
                <a:tc>
                  <a:txBody>
                    <a:bodyPr/>
                    <a:lstStyle/>
                    <a:p>
                      <a:pPr algn="just" fontAlgn="b"/>
                      <a:r>
                        <a:rPr lang="en-GB" sz="1600" b="0" i="0" u="none" strike="noStrike" dirty="0">
                          <a:solidFill>
                            <a:srgbClr val="000000"/>
                          </a:solidFill>
                          <a:effectLst/>
                          <a:latin typeface="Calibri" panose="020F0502020204030204" pitchFamily="34" charset="0"/>
                        </a:rPr>
                        <a:t> 8.77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8.77</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0.00</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62738282"/>
                  </a:ext>
                </a:extLst>
              </a:tr>
              <a:tr h="387950">
                <a:tc>
                  <a:txBody>
                    <a:bodyPr/>
                    <a:lstStyle/>
                    <a:p>
                      <a:pPr algn="just" fontAlgn="b"/>
                      <a:r>
                        <a:rPr lang="en-GB" sz="1600" b="0" i="0" u="none" strike="noStrike" dirty="0">
                          <a:solidFill>
                            <a:srgbClr val="000000"/>
                          </a:solidFill>
                          <a:effectLst/>
                          <a:latin typeface="Calibri" panose="020F0502020204030204" pitchFamily="34" charset="0"/>
                        </a:rPr>
                        <a:t> 9.77</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9.77</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0.00</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70630645"/>
                  </a:ext>
                </a:extLst>
              </a:tr>
              <a:tr h="387950">
                <a:tc>
                  <a:txBody>
                    <a:bodyPr/>
                    <a:lstStyle/>
                    <a:p>
                      <a:pPr algn="just" fontAlgn="b"/>
                      <a:r>
                        <a:rPr lang="en-GB" sz="1600" b="0" i="0" u="none" strike="noStrike" dirty="0">
                          <a:solidFill>
                            <a:srgbClr val="000000"/>
                          </a:solidFill>
                          <a:effectLst/>
                          <a:latin typeface="Calibri" panose="020F0502020204030204" pitchFamily="34" charset="0"/>
                        </a:rPr>
                        <a:t> 4.50</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4.61</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-0.11</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483254252"/>
                  </a:ext>
                </a:extLst>
              </a:tr>
              <a:tr h="387950">
                <a:tc>
                  <a:txBody>
                    <a:bodyPr/>
                    <a:lstStyle/>
                    <a:p>
                      <a:pPr algn="just" fontAlgn="b"/>
                      <a:r>
                        <a:rPr lang="en-GB" sz="1600" b="0" i="0" u="none" strike="noStrike" dirty="0">
                          <a:solidFill>
                            <a:srgbClr val="000000"/>
                          </a:solidFill>
                          <a:effectLst/>
                          <a:latin typeface="Calibri" panose="020F0502020204030204" pitchFamily="34" charset="0"/>
                        </a:rPr>
                        <a:t> 3.20</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3.27</a:t>
                      </a:r>
                      <a:endParaRPr lang="en-GB" sz="1600" b="0" i="0" u="none" strike="noStrike" dirty="0">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0.07</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56914244"/>
                  </a:ext>
                </a:extLst>
              </a:tr>
              <a:tr h="387950">
                <a:tc>
                  <a:txBody>
                    <a:bodyPr/>
                    <a:lstStyle/>
                    <a:p>
                      <a:pPr algn="just" fontAlgn="b"/>
                      <a:r>
                        <a:rPr lang="en-GB" sz="1600" b="0" i="0" u="none" strike="noStrike" dirty="0">
                          <a:solidFill>
                            <a:srgbClr val="000000"/>
                          </a:solidFill>
                          <a:effectLst/>
                          <a:latin typeface="Calibri" panose="020F0502020204030204" pitchFamily="34" charset="0"/>
                        </a:rPr>
                        <a:t> 5.15</a:t>
                      </a:r>
                    </a:p>
                  </a:txBody>
                  <a:tcPr marL="6350" marR="6350" marT="6350" marB="0" anchor="b">
                    <a:lnR w="12700" cap="flat" cmpd="sng" algn="ctr">
                      <a:solidFill>
                        <a:schemeClr val="tx1"/>
                      </a:solidFill>
                      <a:prstDash val="solid"/>
                      <a:round/>
                      <a:headEnd type="none" w="med" len="med"/>
                      <a:tailEnd type="none" w="med" len="med"/>
                    </a:lnR>
                  </a:tcPr>
                </a:tc>
                <a:tc>
                  <a:txBody>
                    <a:bodyPr/>
                    <a:lstStyle/>
                    <a:p>
                      <a:pPr algn="just" fontAlgn="b"/>
                      <a:r>
                        <a:rPr lang="en-GB" sz="1600" b="0" i="0" u="none" strike="noStrike" dirty="0">
                          <a:solidFill>
                            <a:srgbClr val="000000"/>
                          </a:solidFill>
                          <a:effectLst/>
                          <a:latin typeface="Calibri" panose="020F0502020204030204" pitchFamily="34" charset="0"/>
                        </a:rPr>
                        <a:t> 5.10</a:t>
                      </a:r>
                    </a:p>
                  </a:txBody>
                  <a:tcPr marL="6350" marR="6350" marT="635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just" fontAlgn="b"/>
                      <a:r>
                        <a:rPr lang="en-GB" sz="1600" b="0" u="none" strike="noStrike" dirty="0">
                          <a:effectLst/>
                        </a:rPr>
                        <a:t> -0.05</a:t>
                      </a:r>
                    </a:p>
                  </a:txBody>
                  <a:tcPr marL="6350" marR="6350" marT="6350" marB="0" anchor="b">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51270681"/>
                  </a:ext>
                </a:extLst>
              </a:tr>
            </a:tbl>
          </a:graphicData>
        </a:graphic>
      </p:graphicFrame>
    </p:spTree>
    <p:extLst>
      <p:ext uri="{BB962C8B-B14F-4D97-AF65-F5344CB8AC3E}">
        <p14:creationId xmlns:p14="http://schemas.microsoft.com/office/powerpoint/2010/main" val="3281138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0645573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normAutofit/>
          </a:bodyPr>
          <a:lstStyle/>
          <a:p>
            <a:pPr marL="0" indent="0">
              <a:buNone/>
            </a:pPr>
            <a:r>
              <a:rPr lang="en-GB" sz="2400" dirty="0"/>
              <a:t>Text based encoding</a:t>
            </a:r>
          </a:p>
          <a:p>
            <a:r>
              <a:rPr lang="en-GB" sz="2400" dirty="0"/>
              <a:t>SENSOR &lt;</a:t>
            </a:r>
            <a:r>
              <a:rPr lang="en-GB" sz="2400" dirty="0" err="1"/>
              <a:t>millis</a:t>
            </a:r>
            <a:r>
              <a:rPr lang="en-GB" sz="2400" dirty="0"/>
              <a:t>&gt; &lt;value&gt;</a:t>
            </a:r>
          </a:p>
          <a:p>
            <a:r>
              <a:rPr lang="en-GB" sz="2400" dirty="0"/>
              <a:t>SET &lt;constant&gt; &lt;value&gt;</a:t>
            </a:r>
          </a:p>
          <a:p>
            <a:r>
              <a:rPr lang="en-GB" sz="2400" dirty="0"/>
              <a:t>DEBUG &lt;message&gt;</a:t>
            </a:r>
          </a:p>
          <a:p>
            <a:pPr marL="0" indent="0">
              <a:buNone/>
            </a:pPr>
            <a:endParaRPr lang="en-GB" sz="2400" dirty="0"/>
          </a:p>
        </p:txBody>
      </p:sp>
      <p:pic>
        <p:nvPicPr>
          <p:cNvPr id="4" name="Picture 3">
            <a:extLst>
              <a:ext uri="{FF2B5EF4-FFF2-40B4-BE49-F238E27FC236}">
                <a16:creationId xmlns:a16="http://schemas.microsoft.com/office/drawing/2014/main" id="{DFE078B2-F79E-4EB2-8273-F5FBCC4269D8}"/>
              </a:ext>
            </a:extLst>
          </p:cNvPr>
          <p:cNvPicPr>
            <a:picLocks noChangeAspect="1"/>
          </p:cNvPicPr>
          <p:nvPr/>
        </p:nvPicPr>
        <p:blipFill>
          <a:blip r:embed="rId2"/>
          <a:stretch>
            <a:fillRect/>
          </a:stretch>
        </p:blipFill>
        <p:spPr>
          <a:xfrm>
            <a:off x="5615066" y="0"/>
            <a:ext cx="6576934" cy="6858000"/>
          </a:xfrm>
          <a:prstGeom prst="rect">
            <a:avLst/>
          </a:prstGeom>
        </p:spPr>
      </p:pic>
    </p:spTree>
    <p:extLst>
      <p:ext uri="{BB962C8B-B14F-4D97-AF65-F5344CB8AC3E}">
        <p14:creationId xmlns:p14="http://schemas.microsoft.com/office/powerpoint/2010/main" val="1698940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normAutofit fontScale="92500" lnSpcReduction="20000"/>
          </a:bodyPr>
          <a:lstStyle/>
          <a:p>
            <a:r>
              <a:rPr lang="en-GB" sz="2800" dirty="0"/>
              <a:t>Broke down task into subsystems and allocated members to each subsystem</a:t>
            </a:r>
          </a:p>
          <a:p>
            <a:r>
              <a:rPr lang="en-GB" sz="2800" dirty="0"/>
              <a:t>Drawing of high level block diagram of overall task</a:t>
            </a:r>
          </a:p>
          <a:p>
            <a:r>
              <a:rPr lang="en-GB" sz="2800" dirty="0"/>
              <a:t>Drawing of block diagrams for specific subsystems</a:t>
            </a:r>
          </a:p>
          <a:p>
            <a:r>
              <a:rPr lang="en-GB" sz="2800" dirty="0"/>
              <a:t>Design of circuit board layouts and writing pseudocode </a:t>
            </a:r>
          </a:p>
          <a:p>
            <a:r>
              <a:rPr lang="en-GB" sz="2800" dirty="0"/>
              <a:t>Implementation of circuits and code</a:t>
            </a:r>
          </a:p>
          <a:p>
            <a:r>
              <a:rPr lang="en-GB" sz="2800" dirty="0"/>
              <a:t>Testing and modification of circuits and code to fit our technical specification.</a:t>
            </a:r>
          </a:p>
          <a:p>
            <a:endParaRPr lang="en-GB" sz="2800" dirty="0"/>
          </a:p>
        </p:txBody>
      </p:sp>
    </p:spTree>
    <p:extLst>
      <p:ext uri="{BB962C8B-B14F-4D97-AF65-F5344CB8AC3E}">
        <p14:creationId xmlns:p14="http://schemas.microsoft.com/office/powerpoint/2010/main" val="29998408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59AD0-C890-43FF-97EB-26A770EC01B4}"/>
              </a:ext>
            </a:extLst>
          </p:cNvPr>
          <p:cNvSpPr>
            <a:spLocks noGrp="1"/>
          </p:cNvSpPr>
          <p:nvPr>
            <p:ph type="title"/>
          </p:nvPr>
        </p:nvSpPr>
        <p:spPr>
          <a:xfrm>
            <a:off x="685801" y="609600"/>
            <a:ext cx="10131425" cy="1456267"/>
          </a:xfrm>
        </p:spPr>
        <p:txBody>
          <a:bodyPr>
            <a:normAutofit/>
          </a:bodyPr>
          <a:lstStyle/>
          <a:p>
            <a:r>
              <a:rPr lang="en-GB" sz="6600" dirty="0"/>
              <a:t>Questions?</a:t>
            </a:r>
          </a:p>
        </p:txBody>
      </p:sp>
      <p:sp>
        <p:nvSpPr>
          <p:cNvPr id="3" name="Content Placeholder 2">
            <a:extLst>
              <a:ext uri="{FF2B5EF4-FFF2-40B4-BE49-F238E27FC236}">
                <a16:creationId xmlns:a16="http://schemas.microsoft.com/office/drawing/2014/main" id="{BD4C6650-D85A-4764-917A-2D9AABF8130F}"/>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1482594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95026-A999-42AF-B614-2E27119C4814}"/>
              </a:ext>
            </a:extLst>
          </p:cNvPr>
          <p:cNvSpPr>
            <a:spLocks noGrp="1"/>
          </p:cNvSpPr>
          <p:nvPr>
            <p:ph type="title"/>
          </p:nvPr>
        </p:nvSpPr>
        <p:spPr/>
        <p:txBody>
          <a:bodyPr/>
          <a:lstStyle/>
          <a:p>
            <a:r>
              <a:rPr lang="en-GB" dirty="0"/>
              <a:t>Stirring System – the circuit </a:t>
            </a:r>
          </a:p>
        </p:txBody>
      </p:sp>
      <p:pic>
        <p:nvPicPr>
          <p:cNvPr id="1026" name="Picture 2" descr="https://scontent-lht6-1.xx.fbcdn.net/v/t1.15752-0/p280x280/48372664_2402944423067421_2125392857375178752_n.jpg?_nc_cat=102&amp;_nc_ht=scontent-lht6-1.xx&amp;oh=efbcc6290d648f0809f5d7195948d5f8&amp;oe=5CB2126B">
            <a:extLst>
              <a:ext uri="{FF2B5EF4-FFF2-40B4-BE49-F238E27FC236}">
                <a16:creationId xmlns:a16="http://schemas.microsoft.com/office/drawing/2014/main" id="{0FEF23EB-257F-4A26-BC3E-BE706E6F5C7F}"/>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7705" t="18843" r="12601" b="23367"/>
          <a:stretch/>
        </p:blipFill>
        <p:spPr bwMode="auto">
          <a:xfrm>
            <a:off x="5433392" y="2266123"/>
            <a:ext cx="5976730" cy="24417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9F5DEA8-D681-4128-9833-ED82A94566AD}"/>
              </a:ext>
            </a:extLst>
          </p:cNvPr>
          <p:cNvSpPr txBox="1"/>
          <p:nvPr/>
        </p:nvSpPr>
        <p:spPr>
          <a:xfrm>
            <a:off x="685801" y="2160104"/>
            <a:ext cx="4575312" cy="4154984"/>
          </a:xfrm>
          <a:prstGeom prst="rect">
            <a:avLst/>
          </a:prstGeom>
          <a:noFill/>
        </p:spPr>
        <p:txBody>
          <a:bodyPr wrap="square" rtlCol="0">
            <a:spAutoFit/>
          </a:bodyPr>
          <a:lstStyle/>
          <a:p>
            <a:pPr marL="285750" indent="-285750">
              <a:buFont typeface="Arial" panose="020B0604020202020204" pitchFamily="34" charset="0"/>
              <a:buChar char="•"/>
            </a:pPr>
            <a:r>
              <a:rPr lang="en-GB" sz="2400" dirty="0"/>
              <a:t>Opposite is our circuit diagram</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We needed to implement a circuit rather than driving the motor directly from the Arduino as the motor pulls too much current</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The Arduino was however directly used to supply the photoresistor with 3V</a:t>
            </a:r>
          </a:p>
        </p:txBody>
      </p:sp>
    </p:spTree>
    <p:extLst>
      <p:ext uri="{BB962C8B-B14F-4D97-AF65-F5344CB8AC3E}">
        <p14:creationId xmlns:p14="http://schemas.microsoft.com/office/powerpoint/2010/main" val="3737797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normAutofit/>
          </a:bodyPr>
          <a:lstStyle/>
          <a:p>
            <a:r>
              <a:rPr lang="en-GB" sz="2600" dirty="0"/>
              <a:t>Used a phototransistor and a piece attached to the motor</a:t>
            </a:r>
          </a:p>
          <a:p>
            <a:r>
              <a:rPr lang="en-GB" sz="2600" dirty="0"/>
              <a:t>For every motor rotation the piece interrupts the phototransistor twice</a:t>
            </a:r>
          </a:p>
          <a:p>
            <a:r>
              <a:rPr lang="en-GB" sz="2600" dirty="0"/>
              <a:t>Count number of interrupts in two seconds, divide by two, then multiply by 30 to calculate the current RPM.</a:t>
            </a:r>
          </a:p>
          <a:p>
            <a:r>
              <a:rPr lang="en-GB" sz="2600" dirty="0"/>
              <a:t>Interrupt determined by a</a:t>
            </a:r>
          </a:p>
          <a:p>
            <a:pPr marL="0" indent="0">
              <a:buNone/>
            </a:pPr>
            <a:r>
              <a:rPr lang="en-GB" sz="2600" dirty="0"/>
              <a:t>   change in voltage output by </a:t>
            </a:r>
          </a:p>
          <a:p>
            <a:pPr marL="0" indent="0">
              <a:buNone/>
            </a:pPr>
            <a:r>
              <a:rPr lang="en-GB" sz="2600"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a:xfrm>
            <a:off x="685801" y="225287"/>
            <a:ext cx="10131425" cy="1456267"/>
          </a:xfrm>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a:xfrm>
            <a:off x="685801" y="1877023"/>
            <a:ext cx="10131425" cy="3649133"/>
          </a:xfrm>
        </p:spPr>
        <p:txBody>
          <a:bodyPr>
            <a:noAutofit/>
          </a:bodyPr>
          <a:lstStyle/>
          <a:p>
            <a:r>
              <a:rPr lang="en-GB" sz="2600" dirty="0"/>
              <a:t>Used Pulse Width Modulation (PWM) to increase or decrease motor speed</a:t>
            </a:r>
          </a:p>
          <a:p>
            <a:r>
              <a:rPr lang="en-GB" sz="2600" dirty="0"/>
              <a:t>Calculated RPM value is compared against required RPM</a:t>
            </a:r>
          </a:p>
          <a:p>
            <a:r>
              <a:rPr lang="en-GB" sz="2600" dirty="0"/>
              <a:t>Specification states accuracy required to be within +- 20 RPM  for range of 500 – 1500 RPM</a:t>
            </a:r>
          </a:p>
          <a:p>
            <a:r>
              <a:rPr lang="en-GB" sz="2600" dirty="0"/>
              <a:t>If RPM greater than upper threshold then PWM value is lowered</a:t>
            </a:r>
          </a:p>
          <a:p>
            <a:r>
              <a:rPr lang="en-GB" sz="2600" dirty="0"/>
              <a:t>If RPM lower than lower threshold then PWM value is increased</a:t>
            </a:r>
          </a:p>
          <a:p>
            <a:pPr lvl="7"/>
            <a:r>
              <a:rPr lang="en-GB" sz="26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60952"/>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6976" y="3160851"/>
            <a:ext cx="4458086" cy="2697714"/>
          </a:xfrm>
        </p:spPr>
      </p:pic>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Arial" panose="020B0604020202020204" pitchFamily="34" charset="0"/>
              </a:rPr>
              <a:t>5V Power supply</a:t>
            </a:r>
          </a:p>
          <a:p>
            <a:r>
              <a:rPr lang="en-US" altLang="zh-CN" dirty="0">
                <a:latin typeface="Arial" panose="020B0604020202020204" pitchFamily="34" charset="0"/>
              </a:rPr>
              <a:t>A</a:t>
            </a:r>
            <a:r>
              <a:rPr lang="zh-CN" altLang="en-US" dirty="0">
                <a:latin typeface="Arial" panose="020B0604020202020204" pitchFamily="34" charset="0"/>
              </a:rPr>
              <a:t> </a:t>
            </a:r>
            <a:r>
              <a:rPr lang="en-US" altLang="zh-CN" dirty="0">
                <a:latin typeface="Arial" panose="020B0604020202020204" pitchFamily="34" charset="0"/>
              </a:rPr>
              <a:t>10k</a:t>
            </a:r>
            <a:r>
              <a:rPr lang="el-GR" altLang="zh-CN" dirty="0">
                <a:latin typeface="Arial" panose="020B0604020202020204" pitchFamily="34" charset="0"/>
              </a:rPr>
              <a:t>Ω </a:t>
            </a:r>
            <a:r>
              <a:rPr lang="en-US" altLang="zh-CN" dirty="0">
                <a:latin typeface="Arial" panose="020B0604020202020204" pitchFamily="34" charset="0"/>
              </a:rPr>
              <a:t>NTC Thermistor (ND06P00103K)</a:t>
            </a:r>
          </a:p>
          <a:p>
            <a:r>
              <a:rPr lang="en-US" altLang="zh-CN" dirty="0">
                <a:latin typeface="Arial" panose="020B0604020202020204" pitchFamily="34" charset="0"/>
              </a:rPr>
              <a:t>A 10K</a:t>
            </a:r>
            <a:r>
              <a:rPr lang="el-GR" altLang="zh-CN" dirty="0">
                <a:latin typeface="Arial" panose="020B0604020202020204" pitchFamily="34" charset="0"/>
              </a:rPr>
              <a:t>Ω </a:t>
            </a:r>
            <a:r>
              <a:rPr lang="en-US" altLang="zh-CN" dirty="0">
                <a:latin typeface="Arial" panose="020B0604020202020204" pitchFamily="34" charset="0"/>
              </a:rPr>
              <a:t>resistor</a:t>
            </a:r>
          </a:p>
          <a:p>
            <a:r>
              <a:rPr lang="en-US" altLang="zh-CN" dirty="0">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811</TotalTime>
  <Words>1031</Words>
  <Application>Microsoft Office PowerPoint</Application>
  <PresentationFormat>Widescreen</PresentationFormat>
  <Paragraphs>208</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宋体</vt:lpstr>
      <vt:lpstr>Arial</vt:lpstr>
      <vt:lpstr>Calibri</vt:lpstr>
      <vt:lpstr>Calibri Light</vt:lpstr>
      <vt:lpstr>Cambria Math</vt:lpstr>
      <vt:lpstr>Symbol</vt:lpstr>
      <vt:lpstr>Celestial</vt:lpstr>
      <vt:lpstr>Bioreactor Systems Control</vt:lpstr>
      <vt:lpstr>Design Process </vt:lpstr>
      <vt:lpstr>Overall System Block Diagram</vt:lpstr>
      <vt:lpstr>Stirring System – the circuit </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PH System- The pH probe</vt:lpstr>
      <vt:lpstr>pH system- pH Probe circuit</vt:lpstr>
      <vt:lpstr>pH system- Finding out the pH value</vt:lpstr>
      <vt:lpstr>pH system – Peristaltic pumps circuit</vt:lpstr>
      <vt:lpstr>pH system – Turning on the pumps</vt:lpstr>
      <vt:lpstr>pH system – Test and results</vt:lpstr>
      <vt:lpstr>User Interface</vt:lpstr>
      <vt:lpstr>Serial Messages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91</cp:revision>
  <dcterms:created xsi:type="dcterms:W3CDTF">2018-12-10T19:01:24Z</dcterms:created>
  <dcterms:modified xsi:type="dcterms:W3CDTF">2018-12-11T23:41:38Z</dcterms:modified>
</cp:coreProperties>
</file>

<file path=docProps/thumbnail.jpeg>
</file>